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0" r:id="rId3"/>
    <p:sldId id="259" r:id="rId4"/>
    <p:sldId id="256" r:id="rId5"/>
    <p:sldId id="257" r:id="rId6"/>
    <p:sldId id="258" r:id="rId7"/>
    <p:sldId id="261" r:id="rId8"/>
    <p:sldId id="263" r:id="rId9"/>
    <p:sldId id="262"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9729BD-65E4-4DEB-B718-CB81CF3B64A8}" type="datetimeFigureOut">
              <a:rPr lang="en-US" smtClean="0"/>
              <a:t>12/6/2009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24E0A7-868B-4106-89F6-68F367EE5C9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9729BD-65E4-4DEB-B718-CB81CF3B64A8}" type="datetimeFigureOut">
              <a:rPr lang="en-US" smtClean="0"/>
              <a:t>12/6/2009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24E0A7-868B-4106-89F6-68F367EE5C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9729BD-65E4-4DEB-B718-CB81CF3B64A8}" type="datetimeFigureOut">
              <a:rPr lang="en-US" smtClean="0"/>
              <a:t>12/6/2009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24E0A7-868B-4106-89F6-68F367EE5C90}"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9729BD-65E4-4DEB-B718-CB81CF3B64A8}" type="datetimeFigureOut">
              <a:rPr lang="en-US">
                <a:solidFill>
                  <a:prstClr val="black">
                    <a:tint val="75000"/>
                  </a:prstClr>
                </a:solidFill>
              </a:rPr>
              <a:pPr/>
              <a:t>12/6/2009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E24E0A7-868B-4106-89F6-68F367EE5C90}" type="slidenum">
              <a:rPr lang="en-US">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9729BD-65E4-4DEB-B718-CB81CF3B64A8}" type="datetimeFigureOut">
              <a:rPr lang="en-US">
                <a:solidFill>
                  <a:prstClr val="black">
                    <a:tint val="75000"/>
                  </a:prstClr>
                </a:solidFill>
              </a:rPr>
              <a:pPr/>
              <a:t>12/6/2009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E24E0A7-868B-4106-89F6-68F367EE5C90}" type="slidenum">
              <a:rPr lang="en-US">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9729BD-65E4-4DEB-B718-CB81CF3B64A8}" type="datetimeFigureOut">
              <a:rPr lang="en-US">
                <a:solidFill>
                  <a:prstClr val="black">
                    <a:tint val="75000"/>
                  </a:prstClr>
                </a:solidFill>
              </a:rPr>
              <a:pPr/>
              <a:t>12/6/2009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E24E0A7-868B-4106-89F6-68F367EE5C90}" type="slidenum">
              <a:rPr lang="en-US">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9729BD-65E4-4DEB-B718-CB81CF3B64A8}" type="datetimeFigureOut">
              <a:rPr lang="en-US">
                <a:solidFill>
                  <a:prstClr val="black">
                    <a:tint val="75000"/>
                  </a:prstClr>
                </a:solidFill>
              </a:rPr>
              <a:pPr/>
              <a:t>12/6/2009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E24E0A7-868B-4106-89F6-68F367EE5C90}" type="slidenum">
              <a:rPr lang="en-US">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9729BD-65E4-4DEB-B718-CB81CF3B64A8}" type="datetimeFigureOut">
              <a:rPr lang="en-US">
                <a:solidFill>
                  <a:prstClr val="black">
                    <a:tint val="75000"/>
                  </a:prstClr>
                </a:solidFill>
              </a:rPr>
              <a:pPr/>
              <a:t>12/6/2009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E24E0A7-868B-4106-89F6-68F367EE5C90}" type="slidenum">
              <a:rPr lang="en-US">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9729BD-65E4-4DEB-B718-CB81CF3B64A8}" type="datetimeFigureOut">
              <a:rPr lang="en-US">
                <a:solidFill>
                  <a:prstClr val="black">
                    <a:tint val="75000"/>
                  </a:prstClr>
                </a:solidFill>
              </a:rPr>
              <a:pPr/>
              <a:t>12/6/2009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E24E0A7-868B-4106-89F6-68F367EE5C90}" type="slidenum">
              <a:rPr lang="en-US">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9729BD-65E4-4DEB-B718-CB81CF3B64A8}" type="datetimeFigureOut">
              <a:rPr lang="en-US">
                <a:solidFill>
                  <a:prstClr val="black">
                    <a:tint val="75000"/>
                  </a:prstClr>
                </a:solidFill>
              </a:rPr>
              <a:pPr/>
              <a:t>12/6/2009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E24E0A7-868B-4106-89F6-68F367EE5C90}" type="slidenum">
              <a:rPr lang="en-US">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9729BD-65E4-4DEB-B718-CB81CF3B64A8}" type="datetimeFigureOut">
              <a:rPr lang="en-US">
                <a:solidFill>
                  <a:prstClr val="black">
                    <a:tint val="75000"/>
                  </a:prstClr>
                </a:solidFill>
              </a:rPr>
              <a:pPr/>
              <a:t>12/6/2009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E24E0A7-868B-4106-89F6-68F367EE5C90}" type="slidenum">
              <a:rPr lang="en-US">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9729BD-65E4-4DEB-B718-CB81CF3B64A8}" type="datetimeFigureOut">
              <a:rPr lang="en-US" smtClean="0"/>
              <a:t>12/6/2009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24E0A7-868B-4106-89F6-68F367EE5C90}"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9729BD-65E4-4DEB-B718-CB81CF3B64A8}" type="datetimeFigureOut">
              <a:rPr lang="en-US">
                <a:solidFill>
                  <a:prstClr val="black">
                    <a:tint val="75000"/>
                  </a:prstClr>
                </a:solidFill>
              </a:rPr>
              <a:pPr/>
              <a:t>12/6/2009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E24E0A7-868B-4106-89F6-68F367EE5C90}" type="slidenum">
              <a:rPr lang="en-US">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9729BD-65E4-4DEB-B718-CB81CF3B64A8}" type="datetimeFigureOut">
              <a:rPr lang="en-US">
                <a:solidFill>
                  <a:prstClr val="black">
                    <a:tint val="75000"/>
                  </a:prstClr>
                </a:solidFill>
              </a:rPr>
              <a:pPr/>
              <a:t>12/6/2009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E24E0A7-868B-4106-89F6-68F367EE5C90}" type="slidenum">
              <a:rPr lang="en-US">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9729BD-65E4-4DEB-B718-CB81CF3B64A8}" type="datetimeFigureOut">
              <a:rPr lang="en-US">
                <a:solidFill>
                  <a:prstClr val="black">
                    <a:tint val="75000"/>
                  </a:prstClr>
                </a:solidFill>
              </a:rPr>
              <a:pPr/>
              <a:t>12/6/2009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E24E0A7-868B-4106-89F6-68F367EE5C90}" type="slidenum">
              <a:rPr lang="en-US">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9729BD-65E4-4DEB-B718-CB81CF3B64A8}" type="datetimeFigureOut">
              <a:rPr lang="en-US" smtClean="0"/>
              <a:t>12/6/2009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24E0A7-868B-4106-89F6-68F367EE5C9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9729BD-65E4-4DEB-B718-CB81CF3B64A8}" type="datetimeFigureOut">
              <a:rPr lang="en-US" smtClean="0"/>
              <a:t>12/6/2009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24E0A7-868B-4106-89F6-68F367EE5C9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9729BD-65E4-4DEB-B718-CB81CF3B64A8}" type="datetimeFigureOut">
              <a:rPr lang="en-US" smtClean="0"/>
              <a:t>12/6/2009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24E0A7-868B-4106-89F6-68F367EE5C9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9729BD-65E4-4DEB-B718-CB81CF3B64A8}" type="datetimeFigureOut">
              <a:rPr lang="en-US" smtClean="0"/>
              <a:t>12/6/2009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24E0A7-868B-4106-89F6-68F367EE5C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9729BD-65E4-4DEB-B718-CB81CF3B64A8}" type="datetimeFigureOut">
              <a:rPr lang="en-US" smtClean="0"/>
              <a:t>12/6/2009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24E0A7-868B-4106-89F6-68F367EE5C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9729BD-65E4-4DEB-B718-CB81CF3B64A8}" type="datetimeFigureOut">
              <a:rPr lang="en-US" smtClean="0"/>
              <a:t>12/6/2009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24E0A7-868B-4106-89F6-68F367EE5C9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9729BD-65E4-4DEB-B718-CB81CF3B64A8}" type="datetimeFigureOut">
              <a:rPr lang="en-US" smtClean="0"/>
              <a:t>12/6/2009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24E0A7-868B-4106-89F6-68F367EE5C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9729BD-65E4-4DEB-B718-CB81CF3B64A8}" type="datetimeFigureOut">
              <a:rPr lang="en-US" smtClean="0"/>
              <a:t>12/6/2009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24E0A7-868B-4106-89F6-68F367EE5C9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9729BD-65E4-4DEB-B718-CB81CF3B64A8}" type="datetimeFigureOut">
              <a:rPr lang="en-US">
                <a:solidFill>
                  <a:prstClr val="black">
                    <a:tint val="75000"/>
                  </a:prstClr>
                </a:solidFill>
              </a:rPr>
              <a:pPr/>
              <a:t>12/6/2009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24E0A7-868B-4106-89F6-68F367EE5C90}" type="slidenum">
              <a:rPr lang="en-US">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000" r="-1000"/>
          </a:stretch>
        </a:blipFill>
        <a:effectLst/>
      </p:bgPr>
    </p:bg>
    <p:spTree>
      <p:nvGrpSpPr>
        <p:cNvPr id="1" name=""/>
        <p:cNvGrpSpPr/>
        <p:nvPr/>
      </p:nvGrpSpPr>
      <p:grpSpPr>
        <a:xfrm>
          <a:off x="0" y="0"/>
          <a:ext cx="0" cy="0"/>
          <a:chOff x="0" y="0"/>
          <a:chExt cx="0" cy="0"/>
        </a:xfrm>
      </p:grpSpPr>
      <p:sp>
        <p:nvSpPr>
          <p:cNvPr id="2" name="TextBox 1"/>
          <p:cNvSpPr txBox="1"/>
          <p:nvPr/>
        </p:nvSpPr>
        <p:spPr>
          <a:xfrm>
            <a:off x="228600" y="762000"/>
            <a:ext cx="8686800" cy="3276600"/>
          </a:xfrm>
          <a:prstGeom prst="rect">
            <a:avLst/>
          </a:prstGeom>
          <a:noFill/>
          <a:effectLst>
            <a:glow rad="228600">
              <a:schemeClr val="accent3">
                <a:satMod val="175000"/>
                <a:alpha val="40000"/>
              </a:schemeClr>
            </a:glow>
          </a:effectLst>
        </p:spPr>
        <p:txBody>
          <a:bodyPr wrap="square" rtlCol="0">
            <a:prstTxWarp prst="textArchUp">
              <a:avLst/>
            </a:prstTxWarp>
            <a:spAutoFit/>
          </a:bodyPr>
          <a:lstStyle/>
          <a:p>
            <a:pPr algn="ctr"/>
            <a:r>
              <a:rPr lang="en-US" sz="5400" dirty="0" smtClean="0">
                <a:solidFill>
                  <a:schemeClr val="accent4">
                    <a:lumMod val="75000"/>
                  </a:schemeClr>
                </a:solidFill>
                <a:effectLst>
                  <a:glow rad="228600">
                    <a:schemeClr val="accent3">
                      <a:satMod val="175000"/>
                      <a:alpha val="40000"/>
                    </a:schemeClr>
                  </a:glow>
                </a:effectLst>
                <a:latin typeface="CloisterBlack BT" pitchFamily="66" charset="0"/>
              </a:rPr>
              <a:t>The Kingdom Or The Church?</a:t>
            </a:r>
            <a:endParaRPr lang="en-US" sz="5400" dirty="0">
              <a:solidFill>
                <a:schemeClr val="accent4">
                  <a:lumMod val="75000"/>
                </a:schemeClr>
              </a:solidFill>
              <a:effectLst>
                <a:glow rad="228600">
                  <a:schemeClr val="accent3">
                    <a:satMod val="175000"/>
                    <a:alpha val="40000"/>
                  </a:schemeClr>
                </a:glow>
              </a:effectLst>
              <a:latin typeface="CloisterBlack BT"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8839200" cy="6986528"/>
          </a:xfrm>
          <a:prstGeom prst="rect">
            <a:avLst/>
          </a:prstGeom>
          <a:noFill/>
        </p:spPr>
        <p:txBody>
          <a:bodyPr wrap="square" rtlCol="0">
            <a:spAutoFit/>
          </a:bodyPr>
          <a:lstStyle/>
          <a:p>
            <a:r>
              <a:rPr lang="en-US" sz="3200" dirty="0">
                <a:solidFill>
                  <a:schemeClr val="bg1"/>
                </a:solidFill>
              </a:rPr>
              <a:t>“We are ‘</a:t>
            </a:r>
            <a:r>
              <a:rPr lang="en-US" sz="3200" dirty="0" err="1">
                <a:solidFill>
                  <a:schemeClr val="bg1"/>
                </a:solidFill>
              </a:rPr>
              <a:t>premillennialists</a:t>
            </a:r>
            <a:r>
              <a:rPr lang="en-US" sz="3200" dirty="0">
                <a:solidFill>
                  <a:schemeClr val="bg1"/>
                </a:solidFill>
              </a:rPr>
              <a:t>’ in viewpoint. The real issue between </a:t>
            </a:r>
            <a:r>
              <a:rPr lang="en-US" sz="3200" dirty="0" err="1">
                <a:solidFill>
                  <a:schemeClr val="bg1"/>
                </a:solidFill>
              </a:rPr>
              <a:t>amillennial</a:t>
            </a:r>
            <a:r>
              <a:rPr lang="en-US" sz="3200" dirty="0">
                <a:solidFill>
                  <a:schemeClr val="bg1"/>
                </a:solidFill>
              </a:rPr>
              <a:t> and the </a:t>
            </a:r>
            <a:r>
              <a:rPr lang="en-US" sz="3200" dirty="0" err="1">
                <a:solidFill>
                  <a:schemeClr val="bg1"/>
                </a:solidFill>
              </a:rPr>
              <a:t>premillennial</a:t>
            </a:r>
            <a:r>
              <a:rPr lang="en-US" sz="3200" dirty="0">
                <a:solidFill>
                  <a:schemeClr val="bg1"/>
                </a:solidFill>
              </a:rPr>
              <a:t> viewpoints is whether prophecy should be interpreted literally or allegorically … all prophecy about past events has been fulfilled literally, particularly the predictions regarding the first coming of Christ. The words of prophecy were demonstrated as being literal, that is, having the normal meaning understood by the people of the time in which it was written. The words were not intended to be explained away by men who cannot believe what is clearly predicted</a:t>
            </a:r>
            <a:r>
              <a:rPr lang="en-US" sz="3200" dirty="0" smtClean="0">
                <a:solidFill>
                  <a:schemeClr val="bg1"/>
                </a:solidFill>
              </a:rPr>
              <a:t>.”</a:t>
            </a:r>
            <a:br>
              <a:rPr lang="en-US" sz="3200" dirty="0" smtClean="0">
                <a:solidFill>
                  <a:schemeClr val="bg1"/>
                </a:solidFill>
              </a:rPr>
            </a:br>
            <a:r>
              <a:rPr lang="en-US" sz="3200" dirty="0">
                <a:solidFill>
                  <a:schemeClr val="bg1"/>
                </a:solidFill>
              </a:rPr>
              <a:t/>
            </a:r>
            <a:br>
              <a:rPr lang="en-US" sz="3200" dirty="0">
                <a:solidFill>
                  <a:schemeClr val="bg1"/>
                </a:solidFill>
              </a:rPr>
            </a:br>
            <a:r>
              <a:rPr lang="en-US" sz="3200" dirty="0">
                <a:solidFill>
                  <a:schemeClr val="bg1"/>
                </a:solidFill>
              </a:rPr>
              <a:t>H. Lindsey, </a:t>
            </a:r>
            <a:r>
              <a:rPr lang="en-US" sz="3200" u="sng" dirty="0">
                <a:solidFill>
                  <a:schemeClr val="bg1"/>
                </a:solidFill>
              </a:rPr>
              <a:t>The Late Great Planet Earth</a:t>
            </a:r>
            <a:r>
              <a:rPr lang="en-US" sz="3200" dirty="0">
                <a:solidFill>
                  <a:schemeClr val="bg1"/>
                </a:solidFill>
              </a:rPr>
              <a:t>, p. 176.</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186309"/>
          </a:xfrm>
          <a:prstGeom prst="rect">
            <a:avLst/>
          </a:prstGeom>
          <a:noFill/>
        </p:spPr>
        <p:txBody>
          <a:bodyPr wrap="square" rtlCol="0">
            <a:spAutoFit/>
          </a:bodyPr>
          <a:lstStyle/>
          <a:p>
            <a:r>
              <a:rPr lang="en-US" sz="4400" dirty="0" smtClean="0">
                <a:solidFill>
                  <a:schemeClr val="bg1"/>
                </a:solidFill>
              </a:rPr>
              <a:t>The Bible Says that prophetic language, as a rule is NOT literal:</a:t>
            </a:r>
          </a:p>
          <a:p>
            <a:endParaRPr lang="en-US" sz="4400" dirty="0">
              <a:solidFill>
                <a:schemeClr val="bg1"/>
              </a:solidFill>
            </a:endParaRPr>
          </a:p>
          <a:p>
            <a:r>
              <a:rPr lang="en-US" sz="4400" dirty="0" smtClean="0">
                <a:solidFill>
                  <a:schemeClr val="bg1"/>
                </a:solidFill>
              </a:rPr>
              <a:t>Numbers 12:6-8</a:t>
            </a:r>
          </a:p>
          <a:p>
            <a:endParaRPr lang="en-US" sz="4400" dirty="0">
              <a:solidFill>
                <a:schemeClr val="bg1"/>
              </a:solidFill>
            </a:endParaRPr>
          </a:p>
          <a:p>
            <a:r>
              <a:rPr lang="en-US" sz="4400" dirty="0" smtClean="0">
                <a:solidFill>
                  <a:schemeClr val="bg1"/>
                </a:solidFill>
              </a:rPr>
              <a:t>Hosea 12:10</a:t>
            </a:r>
          </a:p>
          <a:p>
            <a:r>
              <a:rPr lang="en-US" sz="4400" dirty="0">
                <a:solidFill>
                  <a:schemeClr val="bg1"/>
                </a:solidFill>
              </a:rPr>
              <a:t/>
            </a:r>
            <a:br>
              <a:rPr lang="en-US" sz="4400" dirty="0">
                <a:solidFill>
                  <a:schemeClr val="bg1"/>
                </a:solidFill>
              </a:rPr>
            </a:br>
            <a:r>
              <a:rPr lang="en-US" sz="4400" dirty="0" smtClean="0">
                <a:solidFill>
                  <a:schemeClr val="bg1"/>
                </a:solidFill>
              </a:rPr>
              <a:t>Revelation 1:1 ( </a:t>
            </a:r>
            <a:r>
              <a:rPr lang="en-US" sz="4400" dirty="0" err="1" smtClean="0">
                <a:solidFill>
                  <a:schemeClr val="bg1"/>
                </a:solidFill>
                <a:latin typeface="Greek" pitchFamily="18" charset="0"/>
              </a:rPr>
              <a:t>shmei</a:t>
            </a:r>
            <a:r>
              <a:rPr lang="en-US" sz="4400" dirty="0" err="1" smtClean="0">
                <a:solidFill>
                  <a:schemeClr val="bg1"/>
                </a:solidFill>
                <a:latin typeface="Greek"/>
              </a:rPr>
              <a:t>Ò</a:t>
            </a:r>
            <a:r>
              <a:rPr lang="en-US" sz="4400" dirty="0" err="1" smtClean="0">
                <a:solidFill>
                  <a:schemeClr val="bg1"/>
                </a:solidFill>
                <a:latin typeface="Greek" pitchFamily="18" charset="0"/>
              </a:rPr>
              <a:t>w</a:t>
            </a:r>
            <a:r>
              <a:rPr lang="en-US" sz="4400" dirty="0" smtClean="0">
                <a:solidFill>
                  <a:schemeClr val="bg1"/>
                </a:solidFill>
                <a:latin typeface="Greek" pitchFamily="18" charset="0"/>
              </a:rPr>
              <a:t> =</a:t>
            </a:r>
            <a:r>
              <a:rPr lang="en-US" sz="4400" dirty="0" smtClean="0">
                <a:solidFill>
                  <a:schemeClr val="bg1"/>
                </a:solidFill>
              </a:rPr>
              <a:t> “to communicate by a sign”)</a:t>
            </a:r>
            <a:endParaRPr lang="en-US" sz="4400"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000" r="-1000"/>
          </a:stretch>
        </a:blipFill>
        <a:effectLst/>
      </p:bgPr>
    </p:bg>
    <p:spTree>
      <p:nvGrpSpPr>
        <p:cNvPr id="1" name=""/>
        <p:cNvGrpSpPr/>
        <p:nvPr/>
      </p:nvGrpSpPr>
      <p:grpSpPr>
        <a:xfrm>
          <a:off x="0" y="0"/>
          <a:ext cx="0" cy="0"/>
          <a:chOff x="0" y="0"/>
          <a:chExt cx="0" cy="0"/>
        </a:xfrm>
      </p:grpSpPr>
      <p:sp>
        <p:nvSpPr>
          <p:cNvPr id="2" name="TextBox 1"/>
          <p:cNvSpPr txBox="1"/>
          <p:nvPr/>
        </p:nvSpPr>
        <p:spPr>
          <a:xfrm>
            <a:off x="533400" y="838200"/>
            <a:ext cx="8077200" cy="1754326"/>
          </a:xfrm>
          <a:prstGeom prst="rect">
            <a:avLst/>
          </a:prstGeom>
          <a:noFill/>
        </p:spPr>
        <p:txBody>
          <a:bodyPr wrap="square" rtlCol="0">
            <a:spAutoFit/>
          </a:bodyPr>
          <a:lstStyle/>
          <a:p>
            <a:pPr algn="ctr"/>
            <a:r>
              <a:rPr lang="en-US" sz="5400" dirty="0" smtClean="0">
                <a:latin typeface="CloisterBlack BT" pitchFamily="66" charset="0"/>
              </a:rPr>
              <a:t>Luke 3:3-6</a:t>
            </a:r>
          </a:p>
          <a:p>
            <a:pPr algn="ctr"/>
            <a:r>
              <a:rPr lang="en-US" sz="5400" dirty="0" smtClean="0">
                <a:latin typeface="CloisterBlack BT" pitchFamily="66" charset="0"/>
              </a:rPr>
              <a:t>(Isaiah 40:3-5)</a:t>
            </a:r>
            <a:endParaRPr lang="en-US" sz="5400" dirty="0">
              <a:latin typeface="CloisterBlack BT"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000" r="-1000"/>
          </a:stretch>
        </a:blipFill>
        <a:effectLst/>
      </p:bgPr>
    </p:bg>
    <p:spTree>
      <p:nvGrpSpPr>
        <p:cNvPr id="1" name=""/>
        <p:cNvGrpSpPr/>
        <p:nvPr/>
      </p:nvGrpSpPr>
      <p:grpSpPr>
        <a:xfrm>
          <a:off x="0" y="0"/>
          <a:ext cx="0" cy="0"/>
          <a:chOff x="0" y="0"/>
          <a:chExt cx="0" cy="0"/>
        </a:xfrm>
      </p:grpSpPr>
      <p:sp>
        <p:nvSpPr>
          <p:cNvPr id="2" name="TextBox 1"/>
          <p:cNvSpPr txBox="1"/>
          <p:nvPr/>
        </p:nvSpPr>
        <p:spPr>
          <a:xfrm>
            <a:off x="533400" y="838200"/>
            <a:ext cx="8077200" cy="1754326"/>
          </a:xfrm>
          <a:prstGeom prst="rect">
            <a:avLst/>
          </a:prstGeom>
          <a:noFill/>
        </p:spPr>
        <p:txBody>
          <a:bodyPr wrap="square" rtlCol="0">
            <a:spAutoFit/>
          </a:bodyPr>
          <a:lstStyle/>
          <a:p>
            <a:pPr algn="ctr"/>
            <a:r>
              <a:rPr lang="en-US" sz="5400" dirty="0" smtClean="0">
                <a:latin typeface="CloisterBlack BT" pitchFamily="66" charset="0"/>
              </a:rPr>
              <a:t>Matthew 17:1-13</a:t>
            </a:r>
          </a:p>
          <a:p>
            <a:pPr algn="ctr"/>
            <a:r>
              <a:rPr lang="en-US" sz="5400" dirty="0" smtClean="0">
                <a:latin typeface="CloisterBlack BT" pitchFamily="66" charset="0"/>
              </a:rPr>
              <a:t>(Malachi 4:5, 6)</a:t>
            </a:r>
            <a:endParaRPr lang="en-US" sz="5400" dirty="0">
              <a:latin typeface="CloisterBlack BT"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000" r="-1000"/>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6740307"/>
          </a:xfrm>
          <a:prstGeom prst="rect">
            <a:avLst/>
          </a:prstGeom>
          <a:noFill/>
        </p:spPr>
        <p:txBody>
          <a:bodyPr wrap="square" rtlCol="0">
            <a:spAutoFit/>
          </a:bodyPr>
          <a:lstStyle/>
          <a:p>
            <a:r>
              <a:rPr lang="en-US" sz="3600" b="1" dirty="0">
                <a:effectLst>
                  <a:glow rad="101600">
                    <a:schemeClr val="bg1">
                      <a:alpha val="60000"/>
                    </a:schemeClr>
                  </a:glow>
                </a:effectLst>
              </a:rPr>
              <a:t>“Let men say what they please, the church with it’s affairs, it’s origins, fortunes, and consummation, is the most simple and elevated theme to which the mind of man, to which the towering hierarchies of heaven can aspire … Let haughty mortals, aspiring to be gods on earth, frown and fret. The eternal glory of the church stands </a:t>
            </a:r>
            <a:r>
              <a:rPr lang="en-US" sz="3600" b="1" dirty="0" err="1">
                <a:effectLst>
                  <a:glow rad="101600">
                    <a:schemeClr val="bg1">
                      <a:alpha val="60000"/>
                    </a:schemeClr>
                  </a:glow>
                </a:effectLst>
              </a:rPr>
              <a:t>engraven</a:t>
            </a:r>
            <a:r>
              <a:rPr lang="en-US" sz="3600" b="1" dirty="0">
                <a:effectLst>
                  <a:glow rad="101600">
                    <a:schemeClr val="bg1">
                      <a:alpha val="60000"/>
                    </a:schemeClr>
                  </a:glow>
                </a:effectLst>
              </a:rPr>
              <a:t> on her gates and towers as the final consummation of God’s eternal purpose in creation, providence, and redemption</a:t>
            </a:r>
            <a:r>
              <a:rPr lang="en-US" sz="3600" b="1" dirty="0" smtClean="0">
                <a:effectLst>
                  <a:glow rad="101600">
                    <a:schemeClr val="bg1">
                      <a:alpha val="60000"/>
                    </a:schemeClr>
                  </a:glow>
                </a:effectLst>
              </a:rPr>
              <a:t>”</a:t>
            </a:r>
          </a:p>
          <a:p>
            <a:r>
              <a:rPr lang="en-US" sz="3600" b="1" dirty="0" smtClean="0">
                <a:solidFill>
                  <a:prstClr val="black"/>
                </a:solidFill>
              </a:rPr>
              <a:t>Alexander Campbell</a:t>
            </a:r>
            <a:endParaRPr lang="en-US" sz="3600" b="1" dirty="0">
              <a:solidFill>
                <a:prstClr val="black"/>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227</Words>
  <Application>Microsoft Office PowerPoint</Application>
  <PresentationFormat>On-screen Show (4:3)</PresentationFormat>
  <Paragraphs>14</Paragraphs>
  <Slides>9</Slides>
  <Notes>0</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Office Theme</vt:lpstr>
      <vt:lpstr>1_Office Theme</vt:lpstr>
      <vt:lpstr>Slide 1</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 Scott Sheridan</dc:creator>
  <cp:lastModifiedBy>J Scott Sheridan</cp:lastModifiedBy>
  <cp:revision>1</cp:revision>
  <dcterms:created xsi:type="dcterms:W3CDTF">2009-12-06T08:52:03Z</dcterms:created>
  <dcterms:modified xsi:type="dcterms:W3CDTF">2009-12-06T10:00:27Z</dcterms:modified>
</cp:coreProperties>
</file>